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sldIdLst>
    <p:sldId id="256" r:id="rId2"/>
    <p:sldId id="283" r:id="rId3"/>
    <p:sldId id="319" r:id="rId4"/>
    <p:sldId id="321" r:id="rId5"/>
    <p:sldId id="268" r:id="rId6"/>
    <p:sldId id="291" r:id="rId7"/>
    <p:sldId id="284" r:id="rId8"/>
    <p:sldId id="285" r:id="rId9"/>
    <p:sldId id="286" r:id="rId10"/>
    <p:sldId id="287" r:id="rId11"/>
    <p:sldId id="288" r:id="rId12"/>
    <p:sldId id="290" r:id="rId13"/>
    <p:sldId id="292" r:id="rId14"/>
    <p:sldId id="293" r:id="rId15"/>
    <p:sldId id="294" r:id="rId16"/>
    <p:sldId id="314" r:id="rId17"/>
    <p:sldId id="315" r:id="rId18"/>
    <p:sldId id="295" r:id="rId19"/>
    <p:sldId id="296" r:id="rId20"/>
    <p:sldId id="322" r:id="rId21"/>
    <p:sldId id="323" r:id="rId22"/>
    <p:sldId id="324" r:id="rId23"/>
    <p:sldId id="297" r:id="rId24"/>
    <p:sldId id="320" r:id="rId25"/>
    <p:sldId id="298" r:id="rId26"/>
    <p:sldId id="299" r:id="rId27"/>
    <p:sldId id="300" r:id="rId28"/>
    <p:sldId id="301" r:id="rId29"/>
    <p:sldId id="302" r:id="rId30"/>
    <p:sldId id="303" r:id="rId31"/>
    <p:sldId id="304" r:id="rId32"/>
    <p:sldId id="305" r:id="rId33"/>
    <p:sldId id="306" r:id="rId34"/>
    <p:sldId id="307" r:id="rId35"/>
    <p:sldId id="311" r:id="rId36"/>
    <p:sldId id="308" r:id="rId37"/>
    <p:sldId id="309" r:id="rId38"/>
    <p:sldId id="310" r:id="rId39"/>
    <p:sldId id="318" r:id="rId40"/>
    <p:sldId id="312" r:id="rId41"/>
    <p:sldId id="316" r:id="rId42"/>
    <p:sldId id="31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A017B8-20BA-4471-8CB3-C4B8A29204C1}" type="datetimeFigureOut">
              <a:rPr lang="en-IN" smtClean="0"/>
              <a:t>06-04-2024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13C836-4900-4145-8D21-4D324538E93E}" type="slidenum">
              <a:rPr lang="en-IN" smtClean="0"/>
              <a:t>‹#›</a:t>
            </a:fld>
            <a:endParaRPr lang="en-IN"/>
          </a:p>
        </p:txBody>
      </p:sp>
    </p:spTree>
    <p:extLst>
      <p:ext uri="{BB962C8B-B14F-4D97-AF65-F5344CB8AC3E}">
        <p14:creationId xmlns:p14="http://schemas.microsoft.com/office/powerpoint/2010/main" val="2858495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E598B5DC-DAB7-483A-B031-415C2FF688AE}" type="datetimeFigureOut">
              <a:rPr lang="en-IN" smtClean="0"/>
              <a:t>06-04-2024</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403B635-96B2-484A-AF8F-48969034D138}"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598B5DC-DAB7-483A-B031-415C2FF688AE}" type="datetimeFigureOut">
              <a:rPr lang="en-IN" smtClean="0"/>
              <a:t>06-04-2024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3B635-96B2-484A-AF8F-48969034D138}"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598B5DC-DAB7-483A-B031-415C2FF688AE}" type="datetimeFigureOut">
              <a:rPr lang="en-IN" smtClean="0"/>
              <a:t>06-04-2024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3B635-96B2-484A-AF8F-48969034D138}"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598B5DC-DAB7-483A-B031-415C2FF688AE}" type="datetimeFigureOut">
              <a:rPr lang="en-IN" smtClean="0"/>
              <a:t>06-04-2024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3B635-96B2-484A-AF8F-48969034D138}"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E598B5DC-DAB7-483A-B031-415C2FF688AE}" type="datetimeFigureOut">
              <a:rPr lang="en-IN" smtClean="0"/>
              <a:t>06-04-2024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03B635-96B2-484A-AF8F-48969034D138}"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598B5DC-DAB7-483A-B031-415C2FF688AE}" type="datetimeFigureOut">
              <a:rPr lang="en-IN" smtClean="0"/>
              <a:t>06-04-2024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03B635-96B2-484A-AF8F-48969034D138}"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598B5DC-DAB7-483A-B031-415C2FF688AE}" type="datetimeFigureOut">
              <a:rPr lang="en-IN" smtClean="0"/>
              <a:t>06-04-2024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403B635-96B2-484A-AF8F-48969034D138}"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598B5DC-DAB7-483A-B031-415C2FF688AE}" type="datetimeFigureOut">
              <a:rPr lang="en-IN" smtClean="0"/>
              <a:t>06-04-2024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403B635-96B2-484A-AF8F-48969034D138}"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98B5DC-DAB7-483A-B031-415C2FF688AE}" type="datetimeFigureOut">
              <a:rPr lang="en-IN" smtClean="0"/>
              <a:t>06-04-2024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403B635-96B2-484A-AF8F-48969034D138}"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598B5DC-DAB7-483A-B031-415C2FF688AE}" type="datetimeFigureOut">
              <a:rPr lang="en-IN" smtClean="0"/>
              <a:t>06-04-2024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03B635-96B2-484A-AF8F-48969034D138}"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598B5DC-DAB7-483A-B031-415C2FF688AE}" type="datetimeFigureOut">
              <a:rPr lang="en-IN" smtClean="0"/>
              <a:t>06-04-2024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7403B635-96B2-484A-AF8F-48969034D138}"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598B5DC-DAB7-483A-B031-415C2FF688AE}" type="datetimeFigureOut">
              <a:rPr lang="en-IN" smtClean="0"/>
              <a:t>06-04-2024</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403B635-96B2-484A-AF8F-48969034D138}"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HADOOP ECOSYSTEM</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34005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Components</a:t>
            </a:r>
            <a:endParaRPr lang="en-IN" dirty="0"/>
          </a:p>
        </p:txBody>
      </p:sp>
      <p:sp>
        <p:nvSpPr>
          <p:cNvPr id="3" name="Content Placeholder 2"/>
          <p:cNvSpPr>
            <a:spLocks noGrp="1"/>
          </p:cNvSpPr>
          <p:nvPr>
            <p:ph idx="1"/>
          </p:nvPr>
        </p:nvSpPr>
        <p:spPr/>
        <p:txBody>
          <a:bodyPr>
            <a:normAutofit fontScale="92500" lnSpcReduction="10000"/>
          </a:bodyPr>
          <a:lstStyle/>
          <a:p>
            <a:pPr marL="0" indent="0">
              <a:buNone/>
            </a:pPr>
            <a:r>
              <a:rPr lang="en-IN" dirty="0"/>
              <a:t>Hadoop Ecosystem can be divided into various categories as mentioned below :</a:t>
            </a:r>
          </a:p>
          <a:p>
            <a:endParaRPr lang="en-IN" dirty="0"/>
          </a:p>
          <a:p>
            <a:r>
              <a:rPr lang="en-IN" dirty="0"/>
              <a:t>Core Hadoop</a:t>
            </a:r>
          </a:p>
          <a:p>
            <a:r>
              <a:rPr lang="en-IN" dirty="0"/>
              <a:t>Data Access</a:t>
            </a:r>
          </a:p>
          <a:p>
            <a:r>
              <a:rPr lang="en-IN" dirty="0"/>
              <a:t>Data Storage</a:t>
            </a:r>
          </a:p>
          <a:p>
            <a:r>
              <a:rPr lang="en-IN" dirty="0"/>
              <a:t>Interaction-Visualization-Execution-Development</a:t>
            </a:r>
          </a:p>
          <a:p>
            <a:r>
              <a:rPr lang="en-IN" dirty="0"/>
              <a:t>Data Intelligence</a:t>
            </a:r>
          </a:p>
          <a:p>
            <a:r>
              <a:rPr lang="en-IN" dirty="0"/>
              <a:t>Data Serialization</a:t>
            </a:r>
          </a:p>
          <a:p>
            <a:r>
              <a:rPr lang="en-IN" dirty="0"/>
              <a:t>Data Integration</a:t>
            </a:r>
          </a:p>
          <a:p>
            <a:r>
              <a:rPr lang="en-IN" dirty="0"/>
              <a:t>Management, Monitoring and Orchestration</a:t>
            </a:r>
          </a:p>
        </p:txBody>
      </p:sp>
    </p:spTree>
    <p:extLst>
      <p:ext uri="{BB962C8B-B14F-4D97-AF65-F5344CB8AC3E}">
        <p14:creationId xmlns:p14="http://schemas.microsoft.com/office/powerpoint/2010/main" val="1900939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524" y="188640"/>
            <a:ext cx="8125900" cy="6525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5325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780696"/>
          </a:xfrm>
        </p:spPr>
        <p:txBody>
          <a:bodyPr>
            <a:normAutofit fontScale="90000"/>
          </a:bodyPr>
          <a:lstStyle/>
          <a:p>
            <a:r>
              <a:rPr lang="en-US" b="1" dirty="0" smtClean="0"/>
              <a:t>Core Hadoop</a:t>
            </a:r>
            <a:endParaRPr lang="en-IN" dirty="0"/>
          </a:p>
        </p:txBody>
      </p:sp>
      <p:sp>
        <p:nvSpPr>
          <p:cNvPr id="3" name="Content Placeholder 2"/>
          <p:cNvSpPr>
            <a:spLocks noGrp="1"/>
          </p:cNvSpPr>
          <p:nvPr>
            <p:ph idx="1"/>
          </p:nvPr>
        </p:nvSpPr>
        <p:spPr>
          <a:xfrm>
            <a:off x="457200" y="1196752"/>
            <a:ext cx="8507288" cy="5127848"/>
          </a:xfrm>
        </p:spPr>
        <p:txBody>
          <a:bodyPr>
            <a:normAutofit fontScale="92500" lnSpcReduction="20000"/>
          </a:bodyPr>
          <a:lstStyle/>
          <a:p>
            <a:pPr marL="0" indent="0">
              <a:buNone/>
            </a:pPr>
            <a:r>
              <a:rPr lang="en-US" dirty="0" smtClean="0"/>
              <a:t>The </a:t>
            </a:r>
            <a:r>
              <a:rPr lang="en-US" dirty="0"/>
              <a:t>base Apache Hadoop framework is composed of the following modules:</a:t>
            </a:r>
            <a:endParaRPr lang="en-IN" dirty="0"/>
          </a:p>
          <a:p>
            <a:r>
              <a:rPr lang="en-US" b="1" dirty="0"/>
              <a:t>Hadoop Common :</a:t>
            </a:r>
            <a:r>
              <a:rPr lang="en-US" dirty="0"/>
              <a:t>– The Hadoop Common package contains the necessary Java Archive (JAR) files and scripts needed to start Hadoop.</a:t>
            </a:r>
            <a:endParaRPr lang="en-IN" dirty="0"/>
          </a:p>
          <a:p>
            <a:pPr lvl="0"/>
            <a:r>
              <a:rPr lang="en-US" b="1" dirty="0" smtClean="0"/>
              <a:t>Hadoop </a:t>
            </a:r>
            <a:r>
              <a:rPr lang="en-US" b="1" dirty="0"/>
              <a:t>Distributed File System (HDFS) :</a:t>
            </a:r>
            <a:r>
              <a:rPr lang="en-US" dirty="0"/>
              <a:t>– a distributed</a:t>
            </a:r>
            <a:endParaRPr lang="en-IN" dirty="0"/>
          </a:p>
          <a:p>
            <a:pPr marL="0" indent="0">
              <a:buNone/>
            </a:pPr>
            <a:r>
              <a:rPr lang="en-US" dirty="0" smtClean="0"/>
              <a:t>      file-system </a:t>
            </a:r>
            <a:r>
              <a:rPr lang="en-US" dirty="0"/>
              <a:t>that stores data on commodity machines, </a:t>
            </a:r>
            <a:r>
              <a:rPr lang="en-US" dirty="0" smtClean="0"/>
              <a:t>  </a:t>
            </a:r>
          </a:p>
          <a:p>
            <a:pPr marL="0" indent="0">
              <a:buNone/>
            </a:pPr>
            <a:r>
              <a:rPr lang="en-US" dirty="0"/>
              <a:t> </a:t>
            </a:r>
            <a:r>
              <a:rPr lang="en-US" dirty="0" smtClean="0"/>
              <a:t>     providing </a:t>
            </a:r>
            <a:r>
              <a:rPr lang="en-US" dirty="0"/>
              <a:t>very high aggregate bandwidth across the cluster</a:t>
            </a:r>
            <a:endParaRPr lang="en-IN" dirty="0"/>
          </a:p>
          <a:p>
            <a:pPr lvl="0"/>
            <a:r>
              <a:rPr lang="en-US" b="1" dirty="0"/>
              <a:t>Hadoop YARN:</a:t>
            </a:r>
            <a:r>
              <a:rPr lang="en-US" dirty="0"/>
              <a:t>– a resource-management platform responsible for managing computing resources in clusters and using them for scheduling of users' applications</a:t>
            </a:r>
            <a:endParaRPr lang="en-IN" dirty="0"/>
          </a:p>
          <a:p>
            <a:pPr lvl="0"/>
            <a:r>
              <a:rPr lang="en-US" b="1" dirty="0"/>
              <a:t>Hadoop   MapReduce:</a:t>
            </a:r>
            <a:r>
              <a:rPr lang="en-US" dirty="0"/>
              <a:t>–   an   implementation   of the </a:t>
            </a:r>
            <a:r>
              <a:rPr lang="en-US" u="sng" dirty="0"/>
              <a:t>MapReduce</a:t>
            </a:r>
            <a:r>
              <a:rPr lang="en-US" dirty="0"/>
              <a:t> programming model for large scale data processing.</a:t>
            </a:r>
            <a:endParaRPr lang="en-IN" dirty="0"/>
          </a:p>
          <a:p>
            <a:endParaRPr lang="en-IN" dirty="0"/>
          </a:p>
        </p:txBody>
      </p:sp>
    </p:spTree>
    <p:extLst>
      <p:ext uri="{BB962C8B-B14F-4D97-AF65-F5344CB8AC3E}">
        <p14:creationId xmlns:p14="http://schemas.microsoft.com/office/powerpoint/2010/main" val="2209194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2. Data Access Components of Hadoop Ecosystem</a:t>
            </a:r>
          </a:p>
        </p:txBody>
      </p:sp>
      <p:sp>
        <p:nvSpPr>
          <p:cNvPr id="3" name="Content Placeholder 2"/>
          <p:cNvSpPr>
            <a:spLocks noGrp="1"/>
          </p:cNvSpPr>
          <p:nvPr>
            <p:ph idx="1"/>
          </p:nvPr>
        </p:nvSpPr>
        <p:spPr/>
        <p:txBody>
          <a:bodyPr/>
          <a:lstStyle/>
          <a:p>
            <a:pPr marL="0" indent="0">
              <a:buNone/>
            </a:pPr>
            <a:r>
              <a:rPr lang="en-IN" dirty="0"/>
              <a:t>Under this category, </a:t>
            </a:r>
            <a:endParaRPr lang="en-IN" dirty="0" smtClean="0"/>
          </a:p>
          <a:p>
            <a:r>
              <a:rPr lang="en-IN" dirty="0" smtClean="0"/>
              <a:t>Hive</a:t>
            </a:r>
          </a:p>
          <a:p>
            <a:r>
              <a:rPr lang="en-IN" dirty="0" smtClean="0"/>
              <a:t>Pig</a:t>
            </a:r>
          </a:p>
          <a:p>
            <a:r>
              <a:rPr lang="en-IN" dirty="0" err="1" smtClean="0"/>
              <a:t>Tez</a:t>
            </a:r>
            <a:endParaRPr lang="en-IN" dirty="0" smtClean="0"/>
          </a:p>
          <a:p>
            <a:r>
              <a:rPr lang="en-IN" b="1" dirty="0" err="1"/>
              <a:t>Hcatalog</a:t>
            </a:r>
            <a:endParaRPr lang="en-IN" dirty="0" smtClean="0"/>
          </a:p>
        </p:txBody>
      </p:sp>
    </p:spTree>
    <p:extLst>
      <p:ext uri="{BB962C8B-B14F-4D97-AF65-F5344CB8AC3E}">
        <p14:creationId xmlns:p14="http://schemas.microsoft.com/office/powerpoint/2010/main" val="2090278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HIVE</a:t>
            </a:r>
            <a:br>
              <a:rPr lang="en-IN" dirty="0"/>
            </a:br>
            <a:endParaRPr lang="en-IN" dirty="0"/>
          </a:p>
        </p:txBody>
      </p:sp>
      <p:sp>
        <p:nvSpPr>
          <p:cNvPr id="3" name="Content Placeholder 2"/>
          <p:cNvSpPr>
            <a:spLocks noGrp="1"/>
          </p:cNvSpPr>
          <p:nvPr>
            <p:ph idx="1"/>
          </p:nvPr>
        </p:nvSpPr>
        <p:spPr>
          <a:xfrm>
            <a:off x="457200" y="1268760"/>
            <a:ext cx="8229600" cy="5055840"/>
          </a:xfrm>
        </p:spPr>
        <p:txBody>
          <a:bodyPr>
            <a:normAutofit/>
          </a:bodyPr>
          <a:lstStyle/>
          <a:p>
            <a:pPr marL="0" indent="0">
              <a:buNone/>
            </a:pPr>
            <a:r>
              <a:rPr lang="en-IN" dirty="0" smtClean="0"/>
              <a:t>SQL-like </a:t>
            </a:r>
            <a:r>
              <a:rPr lang="en-IN" dirty="0"/>
              <a:t>queries and tables on large datasets</a:t>
            </a:r>
          </a:p>
          <a:p>
            <a:pPr marL="0" indent="0">
              <a:buNone/>
            </a:pPr>
            <a:r>
              <a:rPr lang="en-IN" dirty="0" smtClean="0"/>
              <a:t>  Features </a:t>
            </a:r>
            <a:r>
              <a:rPr lang="en-IN" dirty="0"/>
              <a:t>of HIVE:-</a:t>
            </a:r>
          </a:p>
          <a:p>
            <a:pPr marL="365760" lvl="1" indent="0">
              <a:buNone/>
            </a:pPr>
            <a:r>
              <a:rPr lang="en-IN" dirty="0"/>
              <a:t>1.	An </a:t>
            </a:r>
            <a:r>
              <a:rPr lang="en-IN" dirty="0" err="1"/>
              <a:t>sql</a:t>
            </a:r>
            <a:r>
              <a:rPr lang="en-IN" dirty="0"/>
              <a:t> like interface to Hadoop.</a:t>
            </a:r>
          </a:p>
          <a:p>
            <a:pPr marL="365760" lvl="1" indent="0">
              <a:buNone/>
            </a:pPr>
            <a:r>
              <a:rPr lang="en-IN" dirty="0"/>
              <a:t>2.	Data warehouse infrastructure built on top of Hadoop</a:t>
            </a:r>
          </a:p>
          <a:p>
            <a:pPr marL="365760" lvl="1" indent="0">
              <a:buNone/>
            </a:pPr>
            <a:r>
              <a:rPr lang="en-IN" dirty="0"/>
              <a:t>3.	Provide data summarization, query and analysis</a:t>
            </a:r>
          </a:p>
          <a:p>
            <a:pPr marL="365760" lvl="1" indent="0">
              <a:buNone/>
            </a:pPr>
            <a:r>
              <a:rPr lang="en-IN" dirty="0"/>
              <a:t>4.	Query execution via MapReduce</a:t>
            </a:r>
          </a:p>
          <a:p>
            <a:pPr marL="365760" lvl="1" indent="0">
              <a:buNone/>
            </a:pPr>
            <a:r>
              <a:rPr lang="en-IN" dirty="0"/>
              <a:t>5.	Hive interpreter convert the query to Map reduce format.</a:t>
            </a:r>
          </a:p>
          <a:p>
            <a:pPr marL="365760" lvl="1" indent="0">
              <a:buNone/>
            </a:pPr>
            <a:r>
              <a:rPr lang="en-IN" dirty="0"/>
              <a:t>6.	Open source project.</a:t>
            </a:r>
          </a:p>
          <a:p>
            <a:pPr marL="365760" lvl="1" indent="0">
              <a:buNone/>
            </a:pPr>
            <a:r>
              <a:rPr lang="en-IN" dirty="0"/>
              <a:t>7.	Developed by Facebook</a:t>
            </a:r>
          </a:p>
          <a:p>
            <a:pPr marL="365760" lvl="1" indent="0">
              <a:buNone/>
            </a:pPr>
            <a:r>
              <a:rPr lang="en-IN" dirty="0"/>
              <a:t>8.	Also used by Netflix, </a:t>
            </a:r>
            <a:r>
              <a:rPr lang="en-IN" dirty="0" err="1"/>
              <a:t>Cnet</a:t>
            </a:r>
            <a:r>
              <a:rPr lang="en-IN" dirty="0"/>
              <a:t>, Digg, eHarmony etc.</a:t>
            </a:r>
          </a:p>
          <a:p>
            <a:pPr marL="365760" lvl="1" indent="0">
              <a:buNone/>
            </a:pPr>
            <a:endParaRPr lang="en-IN" dirty="0"/>
          </a:p>
        </p:txBody>
      </p:sp>
    </p:spTree>
    <p:extLst>
      <p:ext uri="{BB962C8B-B14F-4D97-AF65-F5344CB8AC3E}">
        <p14:creationId xmlns:p14="http://schemas.microsoft.com/office/powerpoint/2010/main" val="3669262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229600" cy="1143000"/>
          </a:xfrm>
        </p:spPr>
        <p:txBody>
          <a:bodyPr>
            <a:normAutofit fontScale="90000"/>
          </a:bodyPr>
          <a:lstStyle/>
          <a:p>
            <a:r>
              <a:rPr lang="en-US" sz="5400" b="1" dirty="0"/>
              <a:t>PIG</a:t>
            </a:r>
            <a:r>
              <a:rPr lang="en-IN" sz="5400" b="1" dirty="0"/>
              <a:t/>
            </a:r>
            <a:br>
              <a:rPr lang="en-IN" sz="5400" b="1" dirty="0"/>
            </a:br>
            <a:endParaRPr lang="en-IN" dirty="0"/>
          </a:p>
        </p:txBody>
      </p:sp>
      <p:sp>
        <p:nvSpPr>
          <p:cNvPr id="3" name="Content Placeholder 2"/>
          <p:cNvSpPr>
            <a:spLocks noGrp="1"/>
          </p:cNvSpPr>
          <p:nvPr>
            <p:ph idx="1"/>
          </p:nvPr>
        </p:nvSpPr>
        <p:spPr>
          <a:xfrm>
            <a:off x="251520" y="692696"/>
            <a:ext cx="8712968" cy="5904656"/>
          </a:xfrm>
        </p:spPr>
        <p:txBody>
          <a:bodyPr>
            <a:normAutofit fontScale="62500" lnSpcReduction="20000"/>
          </a:bodyPr>
          <a:lstStyle/>
          <a:p>
            <a:pPr marL="0" lvl="0" indent="0">
              <a:buNone/>
            </a:pPr>
            <a:r>
              <a:rPr lang="en-US" sz="2800" dirty="0" smtClean="0"/>
              <a:t>Data </a:t>
            </a:r>
            <a:r>
              <a:rPr lang="en-US" sz="2800" dirty="0"/>
              <a:t>flow language and compiler</a:t>
            </a:r>
            <a:endParaRPr lang="en-IN" sz="1200" dirty="0"/>
          </a:p>
          <a:p>
            <a:pPr marL="0" lvl="0" indent="0">
              <a:buNone/>
            </a:pPr>
            <a:r>
              <a:rPr lang="en-US" sz="2800" b="1" dirty="0"/>
              <a:t>Features of pig</a:t>
            </a:r>
            <a:r>
              <a:rPr lang="en-US" sz="2800" b="1" dirty="0" smtClean="0"/>
              <a:t>:-</a:t>
            </a:r>
          </a:p>
          <a:p>
            <a:r>
              <a:rPr lang="en-IN" sz="2900" dirty="0" smtClean="0"/>
              <a:t>Approximately </a:t>
            </a:r>
            <a:r>
              <a:rPr lang="en-IN" sz="2900" dirty="0"/>
              <a:t>10 lines of Pig code is equal to 200 lines of MapReduce code.</a:t>
            </a:r>
          </a:p>
          <a:p>
            <a:r>
              <a:rPr lang="en-IN" sz="2900" dirty="0"/>
              <a:t>Apache Pig is a platform, used to </a:t>
            </a:r>
            <a:r>
              <a:rPr lang="en-IN" sz="2900" dirty="0" err="1"/>
              <a:t>analyze</a:t>
            </a:r>
            <a:r>
              <a:rPr lang="en-IN" sz="2900" dirty="0"/>
              <a:t> large data sets representing them as data flows. </a:t>
            </a:r>
            <a:endParaRPr lang="en-IN" sz="2900" dirty="0" smtClean="0"/>
          </a:p>
          <a:p>
            <a:r>
              <a:rPr lang="en-US" sz="2900" dirty="0" smtClean="0"/>
              <a:t>Apache </a:t>
            </a:r>
            <a:r>
              <a:rPr lang="en-US" sz="2900" dirty="0"/>
              <a:t>Pig allows to write complex MapReduce programs using a simple scripting language</a:t>
            </a:r>
            <a:r>
              <a:rPr lang="en-US" sz="2900" dirty="0" smtClean="0"/>
              <a:t>.</a:t>
            </a:r>
            <a:r>
              <a:rPr lang="en-US" sz="2900" dirty="0"/>
              <a:t> </a:t>
            </a:r>
            <a:endParaRPr lang="en-US" sz="2900" dirty="0" smtClean="0"/>
          </a:p>
          <a:p>
            <a:r>
              <a:rPr lang="en-US" sz="2900" dirty="0" smtClean="0"/>
              <a:t>Pig </a:t>
            </a:r>
            <a:r>
              <a:rPr lang="en-US" sz="2900" dirty="0"/>
              <a:t>translate Pig Latin script into MapReduce to execute within Hadoop.</a:t>
            </a:r>
            <a:endParaRPr lang="en-IN" sz="2900" dirty="0"/>
          </a:p>
          <a:p>
            <a:r>
              <a:rPr lang="en-IN" sz="2900" dirty="0" smtClean="0"/>
              <a:t>It </a:t>
            </a:r>
            <a:r>
              <a:rPr lang="en-IN" sz="2900" dirty="0"/>
              <a:t>is designed to provide an abstraction over MapReduce, reducing the complexities of writing a MapReduce program. </a:t>
            </a:r>
          </a:p>
          <a:p>
            <a:r>
              <a:rPr lang="en-IN" sz="2900" dirty="0"/>
              <a:t>In Pig, there is a language we use to </a:t>
            </a:r>
            <a:r>
              <a:rPr lang="en-IN" sz="2900" dirty="0" err="1"/>
              <a:t>analyze</a:t>
            </a:r>
            <a:r>
              <a:rPr lang="en-IN" sz="2900" dirty="0"/>
              <a:t> data in Hadoop. That is what we call Pig Latin.</a:t>
            </a:r>
          </a:p>
          <a:p>
            <a:r>
              <a:rPr lang="en-IN" sz="2900" dirty="0"/>
              <a:t>Also, it is a high-level data processing language that offers a rich set of data types and operators to perform several operations on the data</a:t>
            </a:r>
            <a:r>
              <a:rPr lang="en-IN" sz="2900" dirty="0" smtClean="0"/>
              <a:t>.</a:t>
            </a:r>
          </a:p>
          <a:p>
            <a:r>
              <a:rPr lang="en-IN" sz="2900" dirty="0"/>
              <a:t>The compiler internally converts pig </a:t>
            </a:r>
            <a:r>
              <a:rPr lang="en-IN" sz="2900" dirty="0" err="1"/>
              <a:t>latin</a:t>
            </a:r>
            <a:r>
              <a:rPr lang="en-IN" sz="2900" dirty="0"/>
              <a:t> to MapReduce. It produces a sequential set of MapReduce jobs, and that’s an abstraction (which works like black box).</a:t>
            </a:r>
          </a:p>
          <a:p>
            <a:r>
              <a:rPr lang="en-IN" sz="2900" dirty="0"/>
              <a:t>PIG was initially developed by Yahoo.</a:t>
            </a:r>
          </a:p>
          <a:p>
            <a:r>
              <a:rPr lang="en-IN" sz="2900" dirty="0"/>
              <a:t>It gives you a platform for building data flow for ETL (Extract, Transform and Load), processing and </a:t>
            </a:r>
            <a:r>
              <a:rPr lang="en-IN" sz="2900" dirty="0" err="1"/>
              <a:t>analyzing</a:t>
            </a:r>
            <a:r>
              <a:rPr lang="en-IN" sz="2900" dirty="0"/>
              <a:t> huge data sets.</a:t>
            </a:r>
          </a:p>
          <a:p>
            <a:r>
              <a:rPr lang="en-US" sz="2900" dirty="0" smtClean="0"/>
              <a:t>Developed </a:t>
            </a:r>
            <a:r>
              <a:rPr lang="en-US" sz="2900" dirty="0"/>
              <a:t>by </a:t>
            </a:r>
            <a:r>
              <a:rPr lang="en-US" sz="2900" dirty="0" smtClean="0"/>
              <a:t>Yahoo</a:t>
            </a:r>
            <a:endParaRPr lang="en-IN" sz="2900" dirty="0"/>
          </a:p>
        </p:txBody>
      </p:sp>
    </p:spTree>
    <p:extLst>
      <p:ext uri="{BB962C8B-B14F-4D97-AF65-F5344CB8AC3E}">
        <p14:creationId xmlns:p14="http://schemas.microsoft.com/office/powerpoint/2010/main" val="1306862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err="1"/>
              <a:t>HCatalog</a:t>
            </a:r>
            <a:r>
              <a:rPr lang="en-IN" dirty="0"/>
              <a:t/>
            </a:r>
            <a:br>
              <a:rPr lang="en-IN" dirty="0"/>
            </a:br>
            <a:endParaRPr lang="en-IN" dirty="0"/>
          </a:p>
        </p:txBody>
      </p:sp>
      <p:sp>
        <p:nvSpPr>
          <p:cNvPr id="3" name="Content Placeholder 2"/>
          <p:cNvSpPr>
            <a:spLocks noGrp="1"/>
          </p:cNvSpPr>
          <p:nvPr>
            <p:ph idx="1"/>
          </p:nvPr>
        </p:nvSpPr>
        <p:spPr>
          <a:xfrm>
            <a:off x="457200" y="1412776"/>
            <a:ext cx="8229600" cy="4911824"/>
          </a:xfrm>
        </p:spPr>
        <p:txBody>
          <a:bodyPr/>
          <a:lstStyle/>
          <a:p>
            <a:r>
              <a:rPr lang="en-IN" dirty="0" smtClean="0"/>
              <a:t>A </a:t>
            </a:r>
            <a:r>
              <a:rPr lang="en-IN" dirty="0"/>
              <a:t>new integrated metadata layer called </a:t>
            </a:r>
            <a:r>
              <a:rPr lang="en-IN" dirty="0" err="1"/>
              <a:t>HCatalog</a:t>
            </a:r>
            <a:r>
              <a:rPr lang="en-IN" dirty="0"/>
              <a:t> was added to the Hadoop ecosystem in late 2011. </a:t>
            </a:r>
            <a:endParaRPr lang="en-IN" dirty="0" smtClean="0"/>
          </a:p>
          <a:p>
            <a:r>
              <a:rPr lang="en-IN" dirty="0" smtClean="0"/>
              <a:t>It </a:t>
            </a:r>
            <a:r>
              <a:rPr lang="en-IN" dirty="0"/>
              <a:t>is built on top of the Hive </a:t>
            </a:r>
            <a:r>
              <a:rPr lang="en-IN" dirty="0" err="1"/>
              <a:t>metastore</a:t>
            </a:r>
            <a:r>
              <a:rPr lang="en-IN" dirty="0"/>
              <a:t> currently and incorporates components from Hive DDL. </a:t>
            </a:r>
            <a:endParaRPr lang="en-IN" dirty="0" smtClean="0"/>
          </a:p>
          <a:p>
            <a:r>
              <a:rPr lang="en-IN" dirty="0" err="1" smtClean="0"/>
              <a:t>HCatalog</a:t>
            </a:r>
            <a:r>
              <a:rPr lang="en-IN" dirty="0" smtClean="0"/>
              <a:t> </a:t>
            </a:r>
            <a:r>
              <a:rPr lang="en-IN" dirty="0"/>
              <a:t>provides read and write interfaces for Pig and MapReduce, and Hive in one integrated repository. </a:t>
            </a:r>
            <a:endParaRPr lang="en-IN" dirty="0" smtClean="0"/>
          </a:p>
          <a:p>
            <a:r>
              <a:rPr lang="en-IN" dirty="0" smtClean="0"/>
              <a:t>By </a:t>
            </a:r>
            <a:r>
              <a:rPr lang="en-IN" dirty="0"/>
              <a:t>an integrated repository the users can explore any data across Hadoop using the tools built on its platform. </a:t>
            </a:r>
          </a:p>
        </p:txBody>
      </p:sp>
    </p:spTree>
    <p:extLst>
      <p:ext uri="{BB962C8B-B14F-4D97-AF65-F5344CB8AC3E}">
        <p14:creationId xmlns:p14="http://schemas.microsoft.com/office/powerpoint/2010/main" val="669042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692696"/>
            <a:ext cx="8151652" cy="472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16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268760"/>
            <a:ext cx="8229600" cy="1143000"/>
          </a:xfrm>
        </p:spPr>
        <p:txBody>
          <a:bodyPr>
            <a:normAutofit fontScale="90000"/>
          </a:bodyPr>
          <a:lstStyle/>
          <a:p>
            <a:r>
              <a:rPr lang="en-IN" b="1" dirty="0"/>
              <a:t>3. Data Storage Component of Hadoop Ecosystem</a:t>
            </a:r>
            <a:r>
              <a:rPr lang="en-IN" dirty="0"/>
              <a:t/>
            </a:r>
            <a:br>
              <a:rPr lang="en-IN" dirty="0"/>
            </a:br>
            <a:endParaRPr lang="en-IN" dirty="0"/>
          </a:p>
        </p:txBody>
      </p:sp>
      <p:sp>
        <p:nvSpPr>
          <p:cNvPr id="3" name="Content Placeholder 2"/>
          <p:cNvSpPr>
            <a:spLocks noGrp="1"/>
          </p:cNvSpPr>
          <p:nvPr>
            <p:ph idx="1"/>
          </p:nvPr>
        </p:nvSpPr>
        <p:spPr>
          <a:xfrm>
            <a:off x="467544" y="2468880"/>
            <a:ext cx="8229600" cy="4389120"/>
          </a:xfrm>
        </p:spPr>
        <p:txBody>
          <a:bodyPr/>
          <a:lstStyle/>
          <a:p>
            <a:r>
              <a:rPr lang="en-IN" dirty="0" err="1"/>
              <a:t>HBase</a:t>
            </a:r>
            <a:r>
              <a:rPr lang="en-IN" dirty="0"/>
              <a:t> </a:t>
            </a:r>
            <a:endParaRPr lang="en-IN" dirty="0" smtClean="0"/>
          </a:p>
          <a:p>
            <a:r>
              <a:rPr lang="en-IN" dirty="0" smtClean="0"/>
              <a:t>Cassandra</a:t>
            </a:r>
            <a:endParaRPr lang="en-IN" dirty="0"/>
          </a:p>
        </p:txBody>
      </p:sp>
    </p:spTree>
    <p:extLst>
      <p:ext uri="{BB962C8B-B14F-4D97-AF65-F5344CB8AC3E}">
        <p14:creationId xmlns:p14="http://schemas.microsoft.com/office/powerpoint/2010/main" val="2149737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780696"/>
          </a:xfrm>
        </p:spPr>
        <p:txBody>
          <a:bodyPr>
            <a:normAutofit fontScale="90000"/>
          </a:bodyPr>
          <a:lstStyle/>
          <a:p>
            <a:r>
              <a:rPr lang="en-US" sz="5400" b="1" dirty="0"/>
              <a:t>HBASE</a:t>
            </a:r>
            <a:r>
              <a:rPr lang="en-IN" sz="5400" b="1" dirty="0"/>
              <a:t/>
            </a:r>
            <a:br>
              <a:rPr lang="en-IN" sz="5400" b="1" dirty="0"/>
            </a:br>
            <a:endParaRPr lang="en-IN" dirty="0"/>
          </a:p>
        </p:txBody>
      </p:sp>
      <p:sp>
        <p:nvSpPr>
          <p:cNvPr id="3" name="Content Placeholder 2"/>
          <p:cNvSpPr>
            <a:spLocks noGrp="1"/>
          </p:cNvSpPr>
          <p:nvPr>
            <p:ph idx="1"/>
          </p:nvPr>
        </p:nvSpPr>
        <p:spPr>
          <a:xfrm>
            <a:off x="457200" y="980728"/>
            <a:ext cx="8229600" cy="5343872"/>
          </a:xfrm>
        </p:spPr>
        <p:txBody>
          <a:bodyPr>
            <a:normAutofit fontScale="85000" lnSpcReduction="20000"/>
          </a:bodyPr>
          <a:lstStyle/>
          <a:p>
            <a:pPr marL="0" lvl="0" indent="0">
              <a:buNone/>
            </a:pPr>
            <a:r>
              <a:rPr lang="en-US" sz="2800" dirty="0" smtClean="0"/>
              <a:t>Hadoop </a:t>
            </a:r>
            <a:r>
              <a:rPr lang="en-US" sz="2800" dirty="0"/>
              <a:t>database for random read/write access</a:t>
            </a:r>
            <a:endParaRPr lang="en-IN" sz="1200" dirty="0"/>
          </a:p>
          <a:p>
            <a:pPr marL="0" lvl="0" indent="0">
              <a:buNone/>
            </a:pPr>
            <a:r>
              <a:rPr lang="en-US" sz="2800" b="1" dirty="0"/>
              <a:t>Features of HBASE:-</a:t>
            </a:r>
            <a:endParaRPr lang="en-IN" sz="1200" dirty="0"/>
          </a:p>
          <a:p>
            <a:pPr lvl="1"/>
            <a:r>
              <a:rPr lang="en-IN" sz="3000" dirty="0"/>
              <a:t>Hadoop Database or HBASE is a non-relational (NoSQL) database that runs on top of HDFS. </a:t>
            </a:r>
            <a:endParaRPr lang="en-IN" sz="3000" dirty="0" smtClean="0"/>
          </a:p>
          <a:p>
            <a:pPr lvl="1"/>
            <a:r>
              <a:rPr lang="en-IN" sz="3000" dirty="0" smtClean="0"/>
              <a:t>It </a:t>
            </a:r>
            <a:r>
              <a:rPr lang="en-IN" sz="3000" dirty="0"/>
              <a:t>was created for large table which have billions of rows and millions of columns with fault tolerance capability and horizontal scalability and based on Google Big Table.</a:t>
            </a:r>
            <a:r>
              <a:rPr lang="en-US" sz="3000" dirty="0" smtClean="0"/>
              <a:t>Automatic </a:t>
            </a:r>
            <a:r>
              <a:rPr lang="en-US" sz="3000" dirty="0" err="1"/>
              <a:t>sharding</a:t>
            </a:r>
            <a:endParaRPr lang="en-IN" sz="3000" dirty="0"/>
          </a:p>
          <a:p>
            <a:pPr lvl="1"/>
            <a:r>
              <a:rPr lang="en-IN" sz="3000" dirty="0"/>
              <a:t>Hadoop can perform only batch processing, and data will be accessed only in a sequential manner for random access of huge data HBASE is used.</a:t>
            </a:r>
            <a:r>
              <a:rPr lang="en-US" sz="3000" dirty="0" smtClean="0"/>
              <a:t>Hadoop/HDFS </a:t>
            </a:r>
            <a:r>
              <a:rPr lang="en-US" sz="3000" dirty="0"/>
              <a:t>Integration</a:t>
            </a:r>
            <a:endParaRPr lang="en-IN" sz="3000" dirty="0"/>
          </a:p>
          <a:p>
            <a:pPr lvl="1"/>
            <a:r>
              <a:rPr lang="en-IN" sz="3000" dirty="0"/>
              <a:t>Facebook is one the largest users of </a:t>
            </a:r>
            <a:r>
              <a:rPr lang="en-IN" sz="3000" dirty="0" err="1"/>
              <a:t>HBase</a:t>
            </a:r>
            <a:r>
              <a:rPr lang="en-IN" sz="3000" dirty="0"/>
              <a:t> with its messaging platform built on top of </a:t>
            </a:r>
            <a:r>
              <a:rPr lang="en-IN" sz="3000" dirty="0" err="1"/>
              <a:t>HBase</a:t>
            </a:r>
            <a:r>
              <a:rPr lang="en-IN" sz="3000" dirty="0"/>
              <a:t> in 2010.</a:t>
            </a:r>
          </a:p>
        </p:txBody>
      </p:sp>
    </p:spTree>
    <p:extLst>
      <p:ext uri="{BB962C8B-B14F-4D97-AF65-F5344CB8AC3E}">
        <p14:creationId xmlns:p14="http://schemas.microsoft.com/office/powerpoint/2010/main" val="275671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a:t>
            </a:r>
          </a:p>
        </p:txBody>
      </p:sp>
      <p:sp>
        <p:nvSpPr>
          <p:cNvPr id="3" name="Content Placeholder 2"/>
          <p:cNvSpPr>
            <a:spLocks noGrp="1"/>
          </p:cNvSpPr>
          <p:nvPr>
            <p:ph idx="1"/>
          </p:nvPr>
        </p:nvSpPr>
        <p:spPr/>
        <p:txBody>
          <a:bodyPr/>
          <a:lstStyle/>
          <a:p>
            <a:r>
              <a:rPr lang="en-IN" dirty="0" smtClean="0"/>
              <a:t>Hadoop </a:t>
            </a:r>
            <a:r>
              <a:rPr lang="en-IN" dirty="0"/>
              <a:t>Ecosystem is a platform or a suite which provides various services to solve the big data problems. It includes Apache projects and various commercial tools and solutions. </a:t>
            </a:r>
          </a:p>
        </p:txBody>
      </p:sp>
    </p:spTree>
    <p:extLst>
      <p:ext uri="{BB962C8B-B14F-4D97-AF65-F5344CB8AC3E}">
        <p14:creationId xmlns:p14="http://schemas.microsoft.com/office/powerpoint/2010/main" val="2014658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NoSQL</a:t>
            </a:r>
            <a:endParaRPr lang="en-IN" dirty="0"/>
          </a:p>
        </p:txBody>
      </p:sp>
      <p:sp>
        <p:nvSpPr>
          <p:cNvPr id="3" name="Content Placeholder 2"/>
          <p:cNvSpPr>
            <a:spLocks noGrp="1"/>
          </p:cNvSpPr>
          <p:nvPr>
            <p:ph idx="1"/>
          </p:nvPr>
        </p:nvSpPr>
        <p:spPr/>
        <p:txBody>
          <a:bodyPr>
            <a:normAutofit/>
          </a:bodyPr>
          <a:lstStyle/>
          <a:p>
            <a:r>
              <a:rPr lang="en-IN" dirty="0"/>
              <a:t>NoSQL is a class of database management system identified by its non-adherence to the widely used relational database management system (RDBMS) model with its structured query language(SQL).</a:t>
            </a:r>
          </a:p>
          <a:p>
            <a:r>
              <a:rPr lang="en-IN" dirty="0"/>
              <a:t>NOSQL has evolved to mean Not Only SQL</a:t>
            </a:r>
          </a:p>
          <a:p>
            <a:r>
              <a:rPr lang="en-IN" dirty="0"/>
              <a:t>NOSQL has become prominent with the advent of web scale data and systems created by Google, Facebook, Amazon, Twitter and others to manage data for which SQL was not the best fit</a:t>
            </a:r>
            <a:r>
              <a:rPr lang="en-IN" dirty="0" smtClean="0"/>
              <a:t>.</a:t>
            </a:r>
            <a:r>
              <a:rPr lang="en-IN" dirty="0"/>
              <a:t/>
            </a:r>
            <a:br>
              <a:rPr lang="en-IN" dirty="0"/>
            </a:br>
            <a:endParaRPr lang="en-IN" dirty="0"/>
          </a:p>
        </p:txBody>
      </p:sp>
    </p:spTree>
    <p:extLst>
      <p:ext uri="{BB962C8B-B14F-4D97-AF65-F5344CB8AC3E}">
        <p14:creationId xmlns:p14="http://schemas.microsoft.com/office/powerpoint/2010/main" val="2436340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72">
            <a:extLst>
              <a:ext uri="{FF2B5EF4-FFF2-40B4-BE49-F238E27FC236}">
                <a16:creationId xmlns="" xmlns:a16="http://schemas.microsoft.com/office/drawing/2014/main" id="{04A3DA6D-FED2-4369-9ACD-B578C8790D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57" name="Rectangle 74">
            <a:extLst>
              <a:ext uri="{FF2B5EF4-FFF2-40B4-BE49-F238E27FC236}">
                <a16:creationId xmlns="" xmlns:a16="http://schemas.microsoft.com/office/drawing/2014/main" id="{163C72DE-4C01-4F6C-9020-327690ADA85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58" name="Freeform 7">
            <a:extLst>
              <a:ext uri="{FF2B5EF4-FFF2-40B4-BE49-F238E27FC236}">
                <a16:creationId xmlns="" xmlns:a16="http://schemas.microsoft.com/office/drawing/2014/main" id="{5627181E-8B3E-4EFB-8F43-17296B86C0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 xmlns:a16="http://schemas.microsoft.com/office/drawing/2014/main" id="{4335E68F-D74A-4A19-984A-730BA60DA409}"/>
              </a:ext>
            </a:extLst>
          </p:cNvPr>
          <p:cNvSpPr>
            <a:spLocks noGrp="1"/>
          </p:cNvSpPr>
          <p:nvPr>
            <p:ph type="title"/>
          </p:nvPr>
        </p:nvSpPr>
        <p:spPr>
          <a:xfrm>
            <a:off x="486697" y="629267"/>
            <a:ext cx="6939116" cy="1016654"/>
          </a:xfrm>
        </p:spPr>
        <p:txBody>
          <a:bodyPr>
            <a:normAutofit fontScale="90000"/>
          </a:bodyPr>
          <a:lstStyle/>
          <a:p>
            <a:r>
              <a:rPr lang="en-US" b="1" dirty="0">
                <a:solidFill>
                  <a:srgbClr val="EBEBEB"/>
                </a:solidFill>
              </a:rPr>
              <a:t>Pictorial View of </a:t>
            </a:r>
            <a:r>
              <a:rPr lang="en-US" b="1" dirty="0" err="1">
                <a:solidFill>
                  <a:srgbClr val="EBEBEB"/>
                </a:solidFill>
              </a:rPr>
              <a:t>sql</a:t>
            </a:r>
            <a:r>
              <a:rPr lang="en-US" b="1" dirty="0">
                <a:solidFill>
                  <a:srgbClr val="EBEBEB"/>
                </a:solidFill>
              </a:rPr>
              <a:t> and </a:t>
            </a:r>
            <a:r>
              <a:rPr lang="en-US" b="1" dirty="0" err="1">
                <a:solidFill>
                  <a:srgbClr val="EBEBEB"/>
                </a:solidFill>
              </a:rPr>
              <a:t>nosql</a:t>
            </a:r>
            <a:r>
              <a:rPr lang="en-US" b="1" dirty="0">
                <a:solidFill>
                  <a:srgbClr val="EBEBEB"/>
                </a:solidFill>
              </a:rPr>
              <a:t> </a:t>
            </a:r>
            <a:r>
              <a:rPr lang="en-US" b="1" dirty="0" err="1">
                <a:solidFill>
                  <a:srgbClr val="EBEBEB"/>
                </a:solidFill>
              </a:rPr>
              <a:t>db</a:t>
            </a:r>
            <a:endParaRPr lang="en-IN" b="1" dirty="0">
              <a:solidFill>
                <a:srgbClr val="EBEBEB"/>
              </a:solidFill>
            </a:endParaRPr>
          </a:p>
        </p:txBody>
      </p:sp>
      <p:sp useBgFill="1">
        <p:nvSpPr>
          <p:cNvPr id="2059" name="Freeform: Shape 78">
            <a:extLst>
              <a:ext uri="{FF2B5EF4-FFF2-40B4-BE49-F238E27FC236}">
                <a16:creationId xmlns="" xmlns:a16="http://schemas.microsoft.com/office/drawing/2014/main" id="{2E45DBDE-EAD7-4DEE-B77D-577BBB0A13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a:off x="1" y="1762068"/>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4098" name="Picture 2" descr="See the source image">
            <a:extLst>
              <a:ext uri="{FF2B5EF4-FFF2-40B4-BE49-F238E27FC236}">
                <a16:creationId xmlns="" xmlns:a16="http://schemas.microsoft.com/office/drawing/2014/main" id="{15A83247-BC44-4BD1-8F39-4EBF65008D4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25566" y="1697472"/>
            <a:ext cx="7520620" cy="507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66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 xmlns:a16="http://schemas.microsoft.com/office/drawing/2014/main" id="{EE4E366E-272A-409E-840F-9A6A64A9E3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 xmlns:a16="http://schemas.microsoft.com/office/drawing/2014/main" id="{A721560C-E4AB-4287-A29C-3F6916794C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831836"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7" name="Freeform 7">
            <a:extLst>
              <a:ext uri="{FF2B5EF4-FFF2-40B4-BE49-F238E27FC236}">
                <a16:creationId xmlns="" xmlns:a16="http://schemas.microsoft.com/office/drawing/2014/main" id="{DF6CFF07-D953-4F9C-9A0E-E0A6AACB615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 xmlns:a16="http://schemas.microsoft.com/office/drawing/2014/main" id="{82C14CEA-281E-4A64-8AFB-7E5FC8002B2A}"/>
              </a:ext>
            </a:extLst>
          </p:cNvPr>
          <p:cNvSpPr>
            <a:spLocks noGrp="1"/>
          </p:cNvSpPr>
          <p:nvPr>
            <p:ph type="title"/>
          </p:nvPr>
        </p:nvSpPr>
        <p:spPr>
          <a:xfrm>
            <a:off x="486697" y="629267"/>
            <a:ext cx="6939116" cy="1016654"/>
          </a:xfrm>
        </p:spPr>
        <p:txBody>
          <a:bodyPr>
            <a:normAutofit fontScale="90000"/>
          </a:bodyPr>
          <a:lstStyle/>
          <a:p>
            <a:r>
              <a:rPr lang="en-US" b="1" dirty="0">
                <a:solidFill>
                  <a:srgbClr val="EBEBEB"/>
                </a:solidFill>
                <a:latin typeface="Times New Roman" panose="02020603050405020304" pitchFamily="18" charset="0"/>
                <a:cs typeface="Times New Roman" panose="02020603050405020304" pitchFamily="18" charset="0"/>
              </a:rPr>
              <a:t>Difference in their query syntax</a:t>
            </a:r>
            <a:endParaRPr lang="en-IN" b="1" dirty="0">
              <a:solidFill>
                <a:srgbClr val="EBEBEB"/>
              </a:solidFill>
              <a:latin typeface="Times New Roman" panose="02020603050405020304" pitchFamily="18" charset="0"/>
              <a:cs typeface="Times New Roman" panose="02020603050405020304" pitchFamily="18" charset="0"/>
            </a:endParaRPr>
          </a:p>
        </p:txBody>
      </p:sp>
      <p:sp useBgFill="1">
        <p:nvSpPr>
          <p:cNvPr id="79" name="Freeform: Shape 78">
            <a:extLst>
              <a:ext uri="{FF2B5EF4-FFF2-40B4-BE49-F238E27FC236}">
                <a16:creationId xmlns="" xmlns:a16="http://schemas.microsoft.com/office/drawing/2014/main" id="{DAA4FEEE-0B5F-41BF-825D-60F9FB0895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a:off x="1" y="1762068"/>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3" name="Picture 2" descr="See the source image">
            <a:extLst>
              <a:ext uri="{FF2B5EF4-FFF2-40B4-BE49-F238E27FC236}">
                <a16:creationId xmlns="" xmlns:a16="http://schemas.microsoft.com/office/drawing/2014/main" id="{8EFDC26F-2033-4F87-9BA6-2ECF8E69400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44363" y="2279057"/>
            <a:ext cx="6255588" cy="4447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140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Cassandra</a:t>
            </a:r>
            <a:br>
              <a:rPr lang="en-IN" dirty="0"/>
            </a:br>
            <a:endParaRPr lang="en-IN" dirty="0"/>
          </a:p>
        </p:txBody>
      </p:sp>
      <p:sp>
        <p:nvSpPr>
          <p:cNvPr id="3" name="Content Placeholder 2"/>
          <p:cNvSpPr>
            <a:spLocks noGrp="1"/>
          </p:cNvSpPr>
          <p:nvPr>
            <p:ph idx="1"/>
          </p:nvPr>
        </p:nvSpPr>
        <p:spPr/>
        <p:txBody>
          <a:bodyPr/>
          <a:lstStyle/>
          <a:p>
            <a:r>
              <a:rPr lang="en-IN" dirty="0"/>
              <a:t>database which is designed for high speed, online transactional data. </a:t>
            </a:r>
            <a:endParaRPr lang="en-IN" dirty="0" smtClean="0"/>
          </a:p>
          <a:p>
            <a:r>
              <a:rPr lang="en-IN" dirty="0" smtClean="0"/>
              <a:t>The </a:t>
            </a:r>
            <a:r>
              <a:rPr lang="en-IN" dirty="0"/>
              <a:t>specialty of Cassandra lies in the fact, that it works without a single point of failure</a:t>
            </a:r>
            <a:r>
              <a:rPr lang="en-IN" dirty="0" smtClean="0"/>
              <a:t>.</a:t>
            </a:r>
          </a:p>
          <a:p>
            <a:r>
              <a:rPr lang="en-IN" dirty="0" smtClean="0"/>
              <a:t>It </a:t>
            </a:r>
            <a:r>
              <a:rPr lang="en-IN" dirty="0"/>
              <a:t>is a type of NoSQL </a:t>
            </a:r>
            <a:r>
              <a:rPr lang="en-IN" dirty="0" err="1"/>
              <a:t>databas</a:t>
            </a:r>
            <a:r>
              <a:rPr lang="en-IN" dirty="0"/>
              <a:t>.</a:t>
            </a:r>
          </a:p>
        </p:txBody>
      </p:sp>
    </p:spTree>
    <p:extLst>
      <p:ext uri="{BB962C8B-B14F-4D97-AF65-F5344CB8AC3E}">
        <p14:creationId xmlns:p14="http://schemas.microsoft.com/office/powerpoint/2010/main" val="395864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638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232" t="1788" r="5370" b="-1"/>
          <a:stretch/>
        </p:blipFill>
        <p:spPr bwMode="auto">
          <a:xfrm>
            <a:off x="283136" y="548680"/>
            <a:ext cx="8609344" cy="524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969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140968"/>
            <a:ext cx="8229600" cy="1143000"/>
          </a:xfrm>
        </p:spPr>
        <p:txBody>
          <a:bodyPr>
            <a:normAutofit fontScale="90000"/>
          </a:bodyPr>
          <a:lstStyle/>
          <a:p>
            <a:r>
              <a:rPr lang="en-IN" b="1" dirty="0"/>
              <a:t>4. Data Interaction-Visualization-Execution-Development</a:t>
            </a:r>
            <a:r>
              <a:rPr lang="en-IN" dirty="0"/>
              <a:t/>
            </a:r>
            <a:br>
              <a:rPr lang="en-IN" dirty="0"/>
            </a:br>
            <a:endParaRPr lang="en-IN" dirty="0"/>
          </a:p>
        </p:txBody>
      </p:sp>
    </p:spTree>
    <p:extLst>
      <p:ext uri="{BB962C8B-B14F-4D97-AF65-F5344CB8AC3E}">
        <p14:creationId xmlns:p14="http://schemas.microsoft.com/office/powerpoint/2010/main" val="490028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APACHE SPARK</a:t>
            </a:r>
            <a:r>
              <a:rPr lang="en-IN" dirty="0"/>
              <a:t/>
            </a:r>
            <a:br>
              <a:rPr lang="en-IN" dirty="0"/>
            </a:br>
            <a:endParaRPr lang="en-IN" dirty="0"/>
          </a:p>
        </p:txBody>
      </p:sp>
      <p:sp>
        <p:nvSpPr>
          <p:cNvPr id="3" name="Content Placeholder 2"/>
          <p:cNvSpPr>
            <a:spLocks noGrp="1"/>
          </p:cNvSpPr>
          <p:nvPr>
            <p:ph idx="1"/>
          </p:nvPr>
        </p:nvSpPr>
        <p:spPr>
          <a:xfrm>
            <a:off x="467544" y="1340768"/>
            <a:ext cx="8229600" cy="4389120"/>
          </a:xfrm>
        </p:spPr>
        <p:txBody>
          <a:bodyPr/>
          <a:lstStyle/>
          <a:p>
            <a:r>
              <a:rPr lang="en-IN" dirty="0"/>
              <a:t>Apache Spark is a framework for real time data analytics in a distributed computing environment.</a:t>
            </a:r>
          </a:p>
          <a:p>
            <a:r>
              <a:rPr lang="en-IN" dirty="0"/>
              <a:t>The Spark is written in Scala and was originally developed at the University of California, Berkeley.</a:t>
            </a:r>
          </a:p>
          <a:p>
            <a:r>
              <a:rPr lang="en-IN" dirty="0"/>
              <a:t>It executes in-memory computations to increase speed of data processing over Map-Reduce.</a:t>
            </a:r>
          </a:p>
          <a:p>
            <a:r>
              <a:rPr lang="en-IN" dirty="0"/>
              <a:t>It is 100x faster than Hadoop for large scale data processing by exploiting in-memory computations and other optimizations. Therefore, it requires high processing power than Map-Reduce.</a:t>
            </a:r>
          </a:p>
          <a:p>
            <a:endParaRPr lang="en-IN" dirty="0"/>
          </a:p>
        </p:txBody>
      </p:sp>
    </p:spTree>
    <p:extLst>
      <p:ext uri="{BB962C8B-B14F-4D97-AF65-F5344CB8AC3E}">
        <p14:creationId xmlns:p14="http://schemas.microsoft.com/office/powerpoint/2010/main" val="106281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068960"/>
            <a:ext cx="8229600" cy="1143000"/>
          </a:xfrm>
        </p:spPr>
        <p:txBody>
          <a:bodyPr>
            <a:normAutofit fontScale="90000"/>
          </a:bodyPr>
          <a:lstStyle/>
          <a:p>
            <a:r>
              <a:rPr lang="en-IN" dirty="0"/>
              <a:t>Data Intelligence Components of Hadoop Ecosystem</a:t>
            </a:r>
            <a:br>
              <a:rPr lang="en-IN" dirty="0"/>
            </a:br>
            <a:endParaRPr lang="en-IN" dirty="0"/>
          </a:p>
        </p:txBody>
      </p:sp>
    </p:spTree>
    <p:extLst>
      <p:ext uri="{BB962C8B-B14F-4D97-AF65-F5344CB8AC3E}">
        <p14:creationId xmlns:p14="http://schemas.microsoft.com/office/powerpoint/2010/main" val="1336791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Mahout</a:t>
            </a:r>
            <a:r>
              <a:rPr lang="en-IN" dirty="0"/>
              <a:t/>
            </a:r>
            <a:br>
              <a:rPr lang="en-IN" dirty="0"/>
            </a:br>
            <a:endParaRPr lang="en-IN" dirty="0"/>
          </a:p>
        </p:txBody>
      </p:sp>
      <p:sp>
        <p:nvSpPr>
          <p:cNvPr id="3" name="Content Placeholder 2"/>
          <p:cNvSpPr>
            <a:spLocks noGrp="1"/>
          </p:cNvSpPr>
          <p:nvPr>
            <p:ph idx="1"/>
          </p:nvPr>
        </p:nvSpPr>
        <p:spPr/>
        <p:txBody>
          <a:bodyPr>
            <a:normAutofit fontScale="92500"/>
          </a:bodyPr>
          <a:lstStyle/>
          <a:p>
            <a:pPr fontAlgn="base"/>
            <a:r>
              <a:rPr lang="en-IN" dirty="0" smtClean="0"/>
              <a:t>Apache </a:t>
            </a:r>
            <a:r>
              <a:rPr lang="en-IN" dirty="0"/>
              <a:t>Mahout is a platform to run scalable Machine Learning algorithms leveraging Hadoop distributed computing. </a:t>
            </a:r>
            <a:endParaRPr lang="en-IN" dirty="0" smtClean="0"/>
          </a:p>
          <a:p>
            <a:pPr fontAlgn="base"/>
            <a:r>
              <a:rPr lang="en-IN" dirty="0" smtClean="0"/>
              <a:t>Mahout </a:t>
            </a:r>
            <a:r>
              <a:rPr lang="en-IN" dirty="0"/>
              <a:t>is an open source machine learning library written in java. </a:t>
            </a:r>
            <a:endParaRPr lang="en-IN" dirty="0" smtClean="0"/>
          </a:p>
          <a:p>
            <a:pPr fontAlgn="base"/>
            <a:r>
              <a:rPr lang="en-IN" dirty="0" smtClean="0"/>
              <a:t>Mahout </a:t>
            </a:r>
            <a:r>
              <a:rPr lang="en-IN" dirty="0"/>
              <a:t>aims to be the machine learning tool of choice when the collection of data to be processed is very large, perhaps far too large for a single machine</a:t>
            </a:r>
            <a:r>
              <a:rPr lang="en-IN" dirty="0" smtClean="0"/>
              <a:t>.</a:t>
            </a:r>
          </a:p>
          <a:p>
            <a:pPr fontAlgn="base"/>
            <a:r>
              <a:rPr lang="en-IN" dirty="0" smtClean="0"/>
              <a:t>Scalable </a:t>
            </a:r>
            <a:r>
              <a:rPr lang="en-IN" dirty="0"/>
              <a:t>machine learning implementations in Mahout are written in Java, and some portions are built upon Apache’s Hadoop distributed computation project.</a:t>
            </a:r>
          </a:p>
          <a:p>
            <a:endParaRPr lang="en-IN" dirty="0"/>
          </a:p>
        </p:txBody>
      </p:sp>
    </p:spTree>
    <p:extLst>
      <p:ext uri="{BB962C8B-B14F-4D97-AF65-F5344CB8AC3E}">
        <p14:creationId xmlns:p14="http://schemas.microsoft.com/office/powerpoint/2010/main" val="2725859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6. Data Serialization Components of Hadoop Ecosystem</a:t>
            </a:r>
            <a:r>
              <a:rPr lang="en-IN" dirty="0"/>
              <a:t/>
            </a:r>
            <a:br>
              <a:rPr lang="en-IN" dirty="0"/>
            </a:br>
            <a:endParaRPr lang="en-IN" dirty="0"/>
          </a:p>
        </p:txBody>
      </p:sp>
      <p:sp>
        <p:nvSpPr>
          <p:cNvPr id="3" name="Content Placeholder 2"/>
          <p:cNvSpPr>
            <a:spLocks noGrp="1"/>
          </p:cNvSpPr>
          <p:nvPr>
            <p:ph idx="1"/>
          </p:nvPr>
        </p:nvSpPr>
        <p:spPr/>
        <p:txBody>
          <a:bodyPr/>
          <a:lstStyle/>
          <a:p>
            <a:r>
              <a:rPr lang="en-IN" dirty="0"/>
              <a:t>Thrift </a:t>
            </a:r>
            <a:endParaRPr lang="en-IN" dirty="0" smtClean="0"/>
          </a:p>
          <a:p>
            <a:r>
              <a:rPr lang="en-IN" dirty="0" smtClean="0"/>
              <a:t> </a:t>
            </a:r>
            <a:r>
              <a:rPr lang="en-IN" dirty="0"/>
              <a:t>Avro </a:t>
            </a:r>
          </a:p>
        </p:txBody>
      </p:sp>
    </p:spTree>
    <p:extLst>
      <p:ext uri="{BB962C8B-B14F-4D97-AF65-F5344CB8AC3E}">
        <p14:creationId xmlns:p14="http://schemas.microsoft.com/office/powerpoint/2010/main" val="3636710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43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88640"/>
            <a:ext cx="7451859" cy="667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7356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Apache Thrift</a:t>
            </a:r>
            <a:r>
              <a:rPr lang="en-IN" dirty="0"/>
              <a:t/>
            </a:r>
            <a:br>
              <a:rPr lang="en-IN" dirty="0"/>
            </a:br>
            <a:endParaRPr lang="en-IN" dirty="0"/>
          </a:p>
        </p:txBody>
      </p:sp>
      <p:sp>
        <p:nvSpPr>
          <p:cNvPr id="3" name="Content Placeholder 2"/>
          <p:cNvSpPr>
            <a:spLocks noGrp="1"/>
          </p:cNvSpPr>
          <p:nvPr>
            <p:ph idx="1"/>
          </p:nvPr>
        </p:nvSpPr>
        <p:spPr/>
        <p:txBody>
          <a:bodyPr/>
          <a:lstStyle/>
          <a:p>
            <a:pPr fontAlgn="base"/>
            <a:r>
              <a:rPr lang="en-IN" dirty="0" smtClean="0"/>
              <a:t>The </a:t>
            </a:r>
            <a:r>
              <a:rPr lang="en-IN" dirty="0"/>
              <a:t>Apache Thrift software framework, for scalable cross-language services development, combines a software stack with a code generation engine to build services that work efficiently and seamlessly between C++, Java, Python, PHP, Ruby, </a:t>
            </a:r>
            <a:r>
              <a:rPr lang="en-IN" dirty="0" err="1"/>
              <a:t>Erlang</a:t>
            </a:r>
            <a:r>
              <a:rPr lang="en-IN" dirty="0"/>
              <a:t>, Perl, Haskell, C#, Cocoa, JavaScript, Node.js, Smalltalk, </a:t>
            </a:r>
            <a:r>
              <a:rPr lang="en-IN" dirty="0" err="1"/>
              <a:t>OCaml</a:t>
            </a:r>
            <a:r>
              <a:rPr lang="en-IN" dirty="0"/>
              <a:t> and Delphi and other languages.</a:t>
            </a:r>
          </a:p>
          <a:p>
            <a:endParaRPr lang="en-IN" dirty="0"/>
          </a:p>
        </p:txBody>
      </p:sp>
    </p:spTree>
    <p:extLst>
      <p:ext uri="{BB962C8B-B14F-4D97-AF65-F5344CB8AC3E}">
        <p14:creationId xmlns:p14="http://schemas.microsoft.com/office/powerpoint/2010/main" val="2508654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Avro</a:t>
            </a:r>
            <a:br>
              <a:rPr lang="en-IN" dirty="0"/>
            </a:b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t>Avro </a:t>
            </a:r>
            <a:r>
              <a:rPr lang="en-IN" dirty="0"/>
              <a:t>is a remote procedure call and data serialization framework developed within Apache’s Hadoop project</a:t>
            </a:r>
            <a:r>
              <a:rPr lang="en-IN" dirty="0" smtClean="0"/>
              <a:t>.</a:t>
            </a:r>
          </a:p>
          <a:p>
            <a:r>
              <a:rPr lang="en-IN" dirty="0" smtClean="0"/>
              <a:t> </a:t>
            </a:r>
            <a:r>
              <a:rPr lang="en-IN" dirty="0"/>
              <a:t>It is a serialization system for efficient, cross-language RPC and persistent data storage. </a:t>
            </a:r>
            <a:endParaRPr lang="en-IN" dirty="0" smtClean="0"/>
          </a:p>
          <a:p>
            <a:r>
              <a:rPr lang="en-IN" dirty="0" smtClean="0"/>
              <a:t>It </a:t>
            </a:r>
            <a:r>
              <a:rPr lang="en-IN" dirty="0"/>
              <a:t>is a framework for performing remote procedure calls and data serialization. </a:t>
            </a:r>
            <a:endParaRPr lang="en-IN" dirty="0" smtClean="0"/>
          </a:p>
          <a:p>
            <a:r>
              <a:rPr lang="en-IN" dirty="0" smtClean="0"/>
              <a:t>It </a:t>
            </a:r>
            <a:r>
              <a:rPr lang="en-IN" dirty="0"/>
              <a:t>uses JSON for defining data types and protocols, and serializes data in a compact binary format</a:t>
            </a:r>
            <a:r>
              <a:rPr lang="en-IN" dirty="0" smtClean="0"/>
              <a:t>.</a:t>
            </a:r>
          </a:p>
          <a:p>
            <a:r>
              <a:rPr lang="en-IN" dirty="0" smtClean="0"/>
              <a:t>Its </a:t>
            </a:r>
            <a:r>
              <a:rPr lang="en-IN" dirty="0"/>
              <a:t>primary use is in Apache Hadoop, where it can provide both a serialization format for persistent data, and a wire format for communication between Hadoop nodes, and from client programs to the Hadoop services.</a:t>
            </a:r>
          </a:p>
        </p:txBody>
      </p:sp>
    </p:spTree>
    <p:extLst>
      <p:ext uri="{BB962C8B-B14F-4D97-AF65-F5344CB8AC3E}">
        <p14:creationId xmlns:p14="http://schemas.microsoft.com/office/powerpoint/2010/main" val="1567876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7. Data Integration Components of Hadoop Ecosystem</a:t>
            </a:r>
            <a:br>
              <a:rPr lang="en-IN" dirty="0"/>
            </a:br>
            <a:endParaRPr lang="en-IN"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796822"/>
            <a:ext cx="6745932" cy="404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487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720080"/>
          </a:xfrm>
        </p:spPr>
        <p:txBody>
          <a:bodyPr>
            <a:normAutofit fontScale="90000"/>
          </a:bodyPr>
          <a:lstStyle/>
          <a:p>
            <a:pPr lvl="0"/>
            <a:r>
              <a:rPr lang="en-IN" sz="4800" b="1" dirty="0" err="1"/>
              <a:t>Sqoop</a:t>
            </a:r>
            <a:r>
              <a:rPr lang="en-IN" sz="4800" dirty="0"/>
              <a:t> : SQL + HADOOP = SQOOP</a:t>
            </a:r>
            <a:endParaRPr lang="en-IN" dirty="0"/>
          </a:p>
        </p:txBody>
      </p:sp>
      <p:sp>
        <p:nvSpPr>
          <p:cNvPr id="3" name="Content Placeholder 2"/>
          <p:cNvSpPr>
            <a:spLocks noGrp="1"/>
          </p:cNvSpPr>
          <p:nvPr>
            <p:ph idx="1"/>
          </p:nvPr>
        </p:nvSpPr>
        <p:spPr>
          <a:xfrm>
            <a:off x="251520" y="980728"/>
            <a:ext cx="8496944" cy="5863030"/>
          </a:xfrm>
        </p:spPr>
        <p:txBody>
          <a:bodyPr>
            <a:normAutofit/>
          </a:bodyPr>
          <a:lstStyle/>
          <a:p>
            <a:pPr marL="0" lvl="0" indent="0">
              <a:buNone/>
            </a:pPr>
            <a:r>
              <a:rPr lang="en-US" sz="2800" dirty="0" smtClean="0"/>
              <a:t>Integration </a:t>
            </a:r>
            <a:r>
              <a:rPr lang="en-US" sz="2800" dirty="0"/>
              <a:t>of databases and data warehouses with Hadoop</a:t>
            </a:r>
            <a:endParaRPr lang="en-IN" sz="1400" dirty="0"/>
          </a:p>
          <a:p>
            <a:pPr lvl="0"/>
            <a:r>
              <a:rPr lang="en-US" sz="2800" b="1" dirty="0"/>
              <a:t>Features of </a:t>
            </a:r>
            <a:r>
              <a:rPr lang="en-US" sz="2800" b="1" dirty="0" err="1"/>
              <a:t>Sqoop</a:t>
            </a:r>
            <a:r>
              <a:rPr lang="en-US" sz="2800" b="1" dirty="0"/>
              <a:t>:-</a:t>
            </a:r>
            <a:endParaRPr lang="en-IN" sz="2800" b="1" dirty="0"/>
          </a:p>
          <a:p>
            <a:pPr lvl="1"/>
            <a:r>
              <a:rPr lang="en-US" dirty="0"/>
              <a:t>Command-line interface for transforming data between relational database and Hadoop</a:t>
            </a:r>
            <a:endParaRPr lang="en-IN" sz="1200" dirty="0"/>
          </a:p>
          <a:p>
            <a:pPr lvl="1"/>
            <a:r>
              <a:rPr lang="en-US" dirty="0"/>
              <a:t>Support incremental imports</a:t>
            </a:r>
            <a:endParaRPr lang="en-IN" sz="1200" dirty="0"/>
          </a:p>
          <a:p>
            <a:pPr lvl="1"/>
            <a:r>
              <a:rPr lang="en-US" dirty="0"/>
              <a:t>Imports use to populate tables in Hadoop</a:t>
            </a:r>
            <a:endParaRPr lang="en-IN" sz="1200" dirty="0"/>
          </a:p>
          <a:p>
            <a:pPr lvl="1"/>
            <a:r>
              <a:rPr lang="en-US" dirty="0"/>
              <a:t>Exports use to put data from Hadoop into relational database such as SQL server</a:t>
            </a:r>
            <a:endParaRPr lang="en-IN" sz="1200" dirty="0"/>
          </a:p>
          <a:p>
            <a:endParaRPr lang="en-IN"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203" t="58333" r="19013" b="16667"/>
          <a:stretch/>
        </p:blipFill>
        <p:spPr bwMode="auto">
          <a:xfrm>
            <a:off x="755576" y="4941168"/>
            <a:ext cx="7518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837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fontScale="90000"/>
          </a:bodyPr>
          <a:lstStyle/>
          <a:p>
            <a:r>
              <a:rPr lang="en-US" b="1" dirty="0"/>
              <a:t>FLUME</a:t>
            </a:r>
            <a:r>
              <a:rPr lang="en-IN" b="1" dirty="0"/>
              <a:t/>
            </a:r>
            <a:br>
              <a:rPr lang="en-IN" b="1" dirty="0"/>
            </a:br>
            <a:endParaRPr lang="en-IN" dirty="0"/>
          </a:p>
        </p:txBody>
      </p:sp>
      <p:sp>
        <p:nvSpPr>
          <p:cNvPr id="3" name="Content Placeholder 2"/>
          <p:cNvSpPr>
            <a:spLocks noGrp="1"/>
          </p:cNvSpPr>
          <p:nvPr>
            <p:ph idx="1"/>
          </p:nvPr>
        </p:nvSpPr>
        <p:spPr>
          <a:xfrm>
            <a:off x="107504" y="908720"/>
            <a:ext cx="8856984" cy="5055840"/>
          </a:xfrm>
        </p:spPr>
        <p:txBody>
          <a:bodyPr/>
          <a:lstStyle/>
          <a:p>
            <a:pPr lvl="0"/>
            <a:r>
              <a:rPr lang="en-US" dirty="0" smtClean="0"/>
              <a:t>Configurable </a:t>
            </a:r>
            <a:r>
              <a:rPr lang="en-US" dirty="0"/>
              <a:t>streaming data collection</a:t>
            </a:r>
            <a:endParaRPr lang="en-IN" dirty="0"/>
          </a:p>
          <a:p>
            <a:r>
              <a:rPr lang="en-US" dirty="0"/>
              <a:t>Apache Flume is a distributed, reliable, and available service for efficiently collecting, aggregating, and moving large amounts of streaming data into the Hadoop Distributed File System (HDFS).</a:t>
            </a:r>
            <a:endParaRPr lang="en-IN" dirty="0"/>
          </a:p>
        </p:txBody>
      </p:sp>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27584" y="3138860"/>
            <a:ext cx="5976664" cy="3725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0716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APACHE FLUME</a:t>
            </a:r>
            <a:r>
              <a:rPr lang="en-IN" dirty="0"/>
              <a:t/>
            </a:r>
            <a:br>
              <a:rPr lang="en-IN" dirty="0"/>
            </a:br>
            <a:endParaRPr lang="en-IN" dirty="0"/>
          </a:p>
        </p:txBody>
      </p:sp>
      <p:sp>
        <p:nvSpPr>
          <p:cNvPr id="3" name="Content Placeholder 2"/>
          <p:cNvSpPr>
            <a:spLocks noGrp="1"/>
          </p:cNvSpPr>
          <p:nvPr>
            <p:ph idx="1"/>
          </p:nvPr>
        </p:nvSpPr>
        <p:spPr>
          <a:xfrm>
            <a:off x="457200" y="1628800"/>
            <a:ext cx="8229600" cy="4695800"/>
          </a:xfrm>
        </p:spPr>
        <p:txBody>
          <a:bodyPr/>
          <a:lstStyle/>
          <a:p>
            <a:r>
              <a:rPr lang="en-IN" dirty="0"/>
              <a:t>Ingesting data is an important part of our Hadoop Ecosystem.</a:t>
            </a:r>
          </a:p>
          <a:p>
            <a:r>
              <a:rPr lang="en-IN" dirty="0"/>
              <a:t>The Flume is a service which helps in ingesting unstructured and semi-structured data into HDFS.</a:t>
            </a:r>
          </a:p>
          <a:p>
            <a:r>
              <a:rPr lang="en-IN" dirty="0"/>
              <a:t>It gives us a solution which is reliable and distributed and helps us in </a:t>
            </a:r>
            <a:r>
              <a:rPr lang="en-IN" b="1" dirty="0"/>
              <a:t>collecting, aggregating </a:t>
            </a:r>
            <a:r>
              <a:rPr lang="en-IN" dirty="0"/>
              <a:t>and</a:t>
            </a:r>
            <a:r>
              <a:rPr lang="en-IN" b="1" dirty="0"/>
              <a:t> moving large amount of data sets</a:t>
            </a:r>
            <a:r>
              <a:rPr lang="en-IN" dirty="0"/>
              <a:t>.</a:t>
            </a:r>
          </a:p>
          <a:p>
            <a:r>
              <a:rPr lang="en-IN" dirty="0"/>
              <a:t>It helps us to ingest online streaming data from various sources like network traffic, social media, email messages, log files etc. in HDFS.</a:t>
            </a:r>
          </a:p>
          <a:p>
            <a:endParaRPr lang="en-IN" dirty="0"/>
          </a:p>
        </p:txBody>
      </p:sp>
    </p:spTree>
    <p:extLst>
      <p:ext uri="{BB962C8B-B14F-4D97-AF65-F5344CB8AC3E}">
        <p14:creationId xmlns:p14="http://schemas.microsoft.com/office/powerpoint/2010/main" val="2630650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8. Monitoring, Management and Orchestration components of Hadoop Ecosystem</a:t>
            </a:r>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999463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OOZIE</a:t>
            </a:r>
            <a:r>
              <a:rPr lang="en-IN" b="1" dirty="0"/>
              <a:t/>
            </a:r>
            <a:br>
              <a:rPr lang="en-IN" b="1" dirty="0"/>
            </a:br>
            <a:endParaRPr lang="en-IN" dirty="0"/>
          </a:p>
        </p:txBody>
      </p:sp>
      <p:sp>
        <p:nvSpPr>
          <p:cNvPr id="3" name="Content Placeholder 2"/>
          <p:cNvSpPr>
            <a:spLocks noGrp="1"/>
          </p:cNvSpPr>
          <p:nvPr>
            <p:ph idx="1"/>
          </p:nvPr>
        </p:nvSpPr>
        <p:spPr/>
        <p:txBody>
          <a:bodyPr/>
          <a:lstStyle/>
          <a:p>
            <a:pPr lvl="0"/>
            <a:r>
              <a:rPr lang="en-US" dirty="0" smtClean="0"/>
              <a:t>To </a:t>
            </a:r>
            <a:r>
              <a:rPr lang="en-US" dirty="0"/>
              <a:t>design and schedule workflows</a:t>
            </a:r>
            <a:endParaRPr lang="en-IN" dirty="0"/>
          </a:p>
          <a:p>
            <a:pPr lvl="0"/>
            <a:r>
              <a:rPr lang="en-US" dirty="0" err="1"/>
              <a:t>Oozie</a:t>
            </a:r>
            <a:r>
              <a:rPr lang="en-US" dirty="0"/>
              <a:t> is a workflow scheduler where the workflows are expressed as Directed Acyclic Graphs. </a:t>
            </a:r>
            <a:r>
              <a:rPr lang="en-US" dirty="0" err="1"/>
              <a:t>Oozie</a:t>
            </a:r>
            <a:r>
              <a:rPr lang="en-US" dirty="0"/>
              <a:t> runs in a Java servlet container Tomcat and makes use of a database to store all the running workflow instances, their states ad variables along with the workflow definitions to manage Hadoop jobs (MapReduce, </a:t>
            </a:r>
            <a:r>
              <a:rPr lang="en-US" dirty="0" err="1"/>
              <a:t>Sqoop</a:t>
            </a:r>
            <a:r>
              <a:rPr lang="en-US" dirty="0"/>
              <a:t>, Pig and Hive).The workflows in </a:t>
            </a:r>
            <a:r>
              <a:rPr lang="en-US" dirty="0" err="1"/>
              <a:t>Oozie</a:t>
            </a:r>
            <a:r>
              <a:rPr lang="en-US" dirty="0"/>
              <a:t> are executed based on data and time dependencies.</a:t>
            </a:r>
            <a:endParaRPr lang="en-IN" dirty="0"/>
          </a:p>
          <a:p>
            <a:endParaRPr lang="en-IN" dirty="0"/>
          </a:p>
        </p:txBody>
      </p:sp>
    </p:spTree>
    <p:extLst>
      <p:ext uri="{BB962C8B-B14F-4D97-AF65-F5344CB8AC3E}">
        <p14:creationId xmlns:p14="http://schemas.microsoft.com/office/powerpoint/2010/main" val="1694346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b="1" dirty="0"/>
              <a:t>ZOOKEEPER</a:t>
            </a:r>
            <a:r>
              <a:rPr lang="en-IN" sz="5400" b="1" dirty="0"/>
              <a:t/>
            </a:r>
            <a:br>
              <a:rPr lang="en-IN" sz="5400" b="1" dirty="0"/>
            </a:br>
            <a:endParaRPr lang="en-IN" dirty="0"/>
          </a:p>
        </p:txBody>
      </p:sp>
      <p:sp>
        <p:nvSpPr>
          <p:cNvPr id="3" name="Content Placeholder 2"/>
          <p:cNvSpPr>
            <a:spLocks noGrp="1"/>
          </p:cNvSpPr>
          <p:nvPr>
            <p:ph idx="1"/>
          </p:nvPr>
        </p:nvSpPr>
        <p:spPr/>
        <p:txBody>
          <a:bodyPr/>
          <a:lstStyle/>
          <a:p>
            <a:pPr lvl="0"/>
            <a:r>
              <a:rPr lang="en-US" sz="2400" dirty="0" smtClean="0"/>
              <a:t>Coordination </a:t>
            </a:r>
            <a:r>
              <a:rPr lang="en-US" sz="2400" dirty="0"/>
              <a:t>service for distributed applications</a:t>
            </a:r>
            <a:endParaRPr lang="en-IN" sz="1050" dirty="0"/>
          </a:p>
          <a:p>
            <a:pPr lvl="0"/>
            <a:r>
              <a:rPr lang="en-US" sz="2400" b="1" dirty="0"/>
              <a:t>Features of Zookeeper:-</a:t>
            </a:r>
            <a:endParaRPr lang="en-IN" sz="2400" b="1" dirty="0"/>
          </a:p>
          <a:p>
            <a:pPr lvl="1"/>
            <a:r>
              <a:rPr lang="en-US" dirty="0"/>
              <a:t>Because coordinating distributed systems is a Zoo.</a:t>
            </a:r>
            <a:endParaRPr lang="en-IN" sz="1100" dirty="0"/>
          </a:p>
          <a:p>
            <a:pPr lvl="1"/>
            <a:r>
              <a:rPr lang="en-US" dirty="0" err="1"/>
              <a:t>ZooKeeper</a:t>
            </a:r>
            <a:r>
              <a:rPr lang="en-US" dirty="0"/>
              <a:t> is a centralized service for maintaining configuration information, naming, providing distributed synchronization, and providing group services.</a:t>
            </a:r>
            <a:endParaRPr lang="en-IN" sz="1100" dirty="0"/>
          </a:p>
          <a:p>
            <a:endParaRPr lang="en-IN" dirty="0"/>
          </a:p>
        </p:txBody>
      </p:sp>
    </p:spTree>
    <p:extLst>
      <p:ext uri="{BB962C8B-B14F-4D97-AF65-F5344CB8AC3E}">
        <p14:creationId xmlns:p14="http://schemas.microsoft.com/office/powerpoint/2010/main" val="1280307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899" y="260648"/>
            <a:ext cx="8683589" cy="606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962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7410"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39552" y="836712"/>
            <a:ext cx="7746969" cy="548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1515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8" name="Picture 2"/>
          <p:cNvPicPr>
            <a:picLocks noGrp="1" noChangeAspect="1" noChangeArrowheads="1"/>
          </p:cNvPicPr>
          <p:nvPr>
            <p:ph idx="1"/>
          </p:nvPr>
        </p:nvPicPr>
        <p:blipFill>
          <a:blip r:embed="rId2" cstate="print">
            <a:extLst>
              <a:ext uri="{BEBA8EAE-BF5A-486C-A8C5-ECC9F3942E4B}">
                <a14:imgProps xmlns:a14="http://schemas.microsoft.com/office/drawing/2010/main">
                  <a14:imgLayer r:embed="rId3">
                    <a14:imgEffect>
                      <a14:artisticPhotocopy/>
                    </a14:imgEffect>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76901" y="980728"/>
            <a:ext cx="8715579" cy="5343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12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8307255" cy="436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1717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Real-time Big Data Pipeline</a:t>
            </a:r>
          </a:p>
        </p:txBody>
      </p:sp>
      <p:sp>
        <p:nvSpPr>
          <p:cNvPr id="3" name="Content Placeholder 2"/>
          <p:cNvSpPr>
            <a:spLocks noGrp="1"/>
          </p:cNvSpPr>
          <p:nvPr>
            <p:ph idx="1"/>
          </p:nvPr>
        </p:nvSpPr>
        <p:spPr/>
        <p:txBody>
          <a:bodyPr>
            <a:normAutofit fontScale="92500"/>
          </a:bodyPr>
          <a:lstStyle/>
          <a:p>
            <a:r>
              <a:rPr lang="en-IN" dirty="0"/>
              <a:t>Helps to make operational decisions.</a:t>
            </a:r>
          </a:p>
          <a:p>
            <a:r>
              <a:rPr lang="en-IN" dirty="0"/>
              <a:t>The decisions built out of the results will be applied to business processes, different production activities, and transactions in real-time.</a:t>
            </a:r>
          </a:p>
          <a:p>
            <a:r>
              <a:rPr lang="en-IN" dirty="0"/>
              <a:t>It can be applied to prescriptive or pre-existing models.</a:t>
            </a:r>
          </a:p>
          <a:p>
            <a:r>
              <a:rPr lang="en-IN" dirty="0"/>
              <a:t>Helps to generate historical and current data concurrently.</a:t>
            </a:r>
          </a:p>
          <a:p>
            <a:r>
              <a:rPr lang="en-IN" dirty="0"/>
              <a:t>Generates alerts based on predefined parameters.</a:t>
            </a:r>
          </a:p>
          <a:p>
            <a:r>
              <a:rPr lang="en-IN" dirty="0"/>
              <a:t>Monitors constantly for changing transactional data sets in real-time</a:t>
            </a:r>
          </a:p>
        </p:txBody>
      </p:sp>
    </p:spTree>
    <p:extLst>
      <p:ext uri="{BB962C8B-B14F-4D97-AF65-F5344CB8AC3E}">
        <p14:creationId xmlns:p14="http://schemas.microsoft.com/office/powerpoint/2010/main" val="98544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614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116632"/>
            <a:ext cx="8820472" cy="6615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7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7"/>
          <p:cNvPicPr>
            <a:picLocks noGrp="1"/>
          </p:cNvPicPr>
          <p:nvPr>
            <p:ph idx="1"/>
          </p:nvPr>
        </p:nvPicPr>
        <p:blipFill>
          <a:blip r:embed="rId2" cstate="print"/>
          <a:stretch>
            <a:fillRect/>
          </a:stretch>
        </p:blipFill>
        <p:spPr>
          <a:xfrm>
            <a:off x="670278" y="1484785"/>
            <a:ext cx="7803443" cy="4839816"/>
          </a:xfrm>
          <a:prstGeom prst="rect">
            <a:avLst/>
          </a:prstGeom>
        </p:spPr>
      </p:pic>
    </p:spTree>
    <p:extLst>
      <p:ext uri="{BB962C8B-B14F-4D97-AF65-F5344CB8AC3E}">
        <p14:creationId xmlns:p14="http://schemas.microsoft.com/office/powerpoint/2010/main" val="3952454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Big data Handling</a:t>
            </a:r>
            <a:endParaRPr lang="en-IN" dirty="0"/>
          </a:p>
        </p:txBody>
      </p:sp>
      <p:sp>
        <p:nvSpPr>
          <p:cNvPr id="3" name="Content Placeholder 2"/>
          <p:cNvSpPr>
            <a:spLocks noGrp="1"/>
          </p:cNvSpPr>
          <p:nvPr>
            <p:ph idx="1"/>
          </p:nvPr>
        </p:nvSpPr>
        <p:spPr/>
        <p:txBody>
          <a:bodyPr/>
          <a:lstStyle/>
          <a:p>
            <a:r>
              <a:rPr lang="en-IN" dirty="0"/>
              <a:t>Any Big data handling process can roughly be divided into four layers, each with its tools. These layers are:</a:t>
            </a:r>
          </a:p>
          <a:p>
            <a:endParaRPr lang="en-IN" dirty="0"/>
          </a:p>
          <a:p>
            <a:r>
              <a:rPr lang="en-IN" dirty="0"/>
              <a:t>Data Ingestion</a:t>
            </a:r>
          </a:p>
          <a:p>
            <a:r>
              <a:rPr lang="en-IN" dirty="0"/>
              <a:t>Data Storage</a:t>
            </a:r>
          </a:p>
          <a:p>
            <a:r>
              <a:rPr lang="en-IN" dirty="0"/>
              <a:t>Resource Management</a:t>
            </a:r>
          </a:p>
          <a:p>
            <a:r>
              <a:rPr lang="en-IN" dirty="0"/>
              <a:t>Data Processing and analysis</a:t>
            </a:r>
          </a:p>
          <a:p>
            <a:r>
              <a:rPr lang="en-IN" dirty="0"/>
              <a:t>Data Access</a:t>
            </a:r>
          </a:p>
        </p:txBody>
      </p:sp>
    </p:spTree>
    <p:extLst>
      <p:ext uri="{BB962C8B-B14F-4D97-AF65-F5344CB8AC3E}">
        <p14:creationId xmlns:p14="http://schemas.microsoft.com/office/powerpoint/2010/main" val="575335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034" t="3206" r="7651"/>
          <a:stretch/>
        </p:blipFill>
        <p:spPr bwMode="auto">
          <a:xfrm>
            <a:off x="40851" y="116632"/>
            <a:ext cx="9067653" cy="602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858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180" y="1340768"/>
            <a:ext cx="8818300" cy="4445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57226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3181</TotalTime>
  <Words>1230</Words>
  <Application>Microsoft Office PowerPoint</Application>
  <PresentationFormat>On-screen Show (4:3)</PresentationFormat>
  <Paragraphs>141</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Flow</vt:lpstr>
      <vt:lpstr>HADOOP ECOSYSTEM</vt:lpstr>
      <vt:lpstr>Introduction: </vt:lpstr>
      <vt:lpstr>PowerPoint Presentation</vt:lpstr>
      <vt:lpstr>PowerPoint Presentation</vt:lpstr>
      <vt:lpstr>PowerPoint Presentation</vt:lpstr>
      <vt:lpstr>PowerPoint Presentation</vt:lpstr>
      <vt:lpstr>Big data Handling</vt:lpstr>
      <vt:lpstr>PowerPoint Presentation</vt:lpstr>
      <vt:lpstr>PowerPoint Presentation</vt:lpstr>
      <vt:lpstr>Components</vt:lpstr>
      <vt:lpstr>PowerPoint Presentation</vt:lpstr>
      <vt:lpstr>Core Hadoop</vt:lpstr>
      <vt:lpstr>2. Data Access Components of Hadoop Ecosystem</vt:lpstr>
      <vt:lpstr>HIVE </vt:lpstr>
      <vt:lpstr>PIG </vt:lpstr>
      <vt:lpstr>HCatalog </vt:lpstr>
      <vt:lpstr>PowerPoint Presentation</vt:lpstr>
      <vt:lpstr>3. Data Storage Component of Hadoop Ecosystem </vt:lpstr>
      <vt:lpstr>HBASE </vt:lpstr>
      <vt:lpstr>NoSQL</vt:lpstr>
      <vt:lpstr>Pictorial View of sql and nosql db</vt:lpstr>
      <vt:lpstr>Difference in their query syntax</vt:lpstr>
      <vt:lpstr>Cassandra </vt:lpstr>
      <vt:lpstr>PowerPoint Presentation</vt:lpstr>
      <vt:lpstr>4. Data Interaction-Visualization-Execution-Development </vt:lpstr>
      <vt:lpstr>APACHE SPARK </vt:lpstr>
      <vt:lpstr>Data Intelligence Components of Hadoop Ecosystem </vt:lpstr>
      <vt:lpstr>Mahout </vt:lpstr>
      <vt:lpstr>6. Data Serialization Components of Hadoop Ecosystem </vt:lpstr>
      <vt:lpstr>Apache Thrift </vt:lpstr>
      <vt:lpstr>Avro </vt:lpstr>
      <vt:lpstr>7. Data Integration Components of Hadoop Ecosystem </vt:lpstr>
      <vt:lpstr>Sqoop : SQL + HADOOP = SQOOP</vt:lpstr>
      <vt:lpstr>FLUME </vt:lpstr>
      <vt:lpstr>APACHE FLUME </vt:lpstr>
      <vt:lpstr>8. Monitoring, Management and Orchestration components of Hadoop Ecosystem</vt:lpstr>
      <vt:lpstr>OOZIE </vt:lpstr>
      <vt:lpstr>ZOOKEEPER </vt:lpstr>
      <vt:lpstr>PowerPoint Presentation</vt:lpstr>
      <vt:lpstr>PowerPoint Presentation</vt:lpstr>
      <vt:lpstr>PowerPoint Presentation</vt:lpstr>
      <vt:lpstr>Real-time Big Data Pipeline</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ECOSYSTEM</dc:title>
  <dc:creator>hp</dc:creator>
  <cp:lastModifiedBy>hp</cp:lastModifiedBy>
  <cp:revision>58</cp:revision>
  <dcterms:created xsi:type="dcterms:W3CDTF">2022-01-28T08:52:09Z</dcterms:created>
  <dcterms:modified xsi:type="dcterms:W3CDTF">2024-04-06T06:58:51Z</dcterms:modified>
</cp:coreProperties>
</file>